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1"/>
            <a:ext cx="12192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1" y="1792288"/>
            <a:ext cx="12130617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12192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6"/>
            <a:ext cx="12192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1"/>
            <a:ext cx="12192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1" y="333376"/>
            <a:ext cx="864023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431800" y="2276475"/>
            <a:ext cx="69088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5410200"/>
            <a:ext cx="84328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37446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38B85-46F0-47F5-95C2-4D38CB02412C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5436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7000" y="304800"/>
            <a:ext cx="287020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40740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D5339-844B-44F5-BB33-D33087944F4E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697330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960" y="1214422"/>
            <a:ext cx="11480800" cy="4876800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  <a:lvl2pPr>
              <a:defRPr>
                <a:latin typeface="楷体_GB2312" pitchFamily="49" charset="-122"/>
                <a:ea typeface="楷体_GB2312" pitchFamily="49" charset="-122"/>
              </a:defRPr>
            </a:lvl2pPr>
            <a:lvl3pPr>
              <a:defRPr>
                <a:latin typeface="楷体_GB2312" pitchFamily="49" charset="-122"/>
                <a:ea typeface="楷体_GB2312" pitchFamily="49" charset="-122"/>
              </a:defRPr>
            </a:lvl3pPr>
            <a:lvl4pPr>
              <a:defRPr>
                <a:latin typeface="楷体_GB2312" pitchFamily="49" charset="-122"/>
                <a:ea typeface="楷体_GB2312" pitchFamily="49" charset="-122"/>
              </a:defRPr>
            </a:lvl4pPr>
            <a:lvl5pPr>
              <a:buFont typeface="Arial" pitchFamily="34" charset="0"/>
              <a:buChar char="▪"/>
              <a:defRPr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F849F-5046-4F1A-9940-026294735800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3041881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8BB49-4459-4EBB-8153-504CE561DED3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36421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371600"/>
            <a:ext cx="5638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8400" y="1371600"/>
            <a:ext cx="5638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21EC5-4D7E-48D1-A80B-B11EB60C8914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794635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A1A8D-9A3D-473C-9728-7375EA2AAEFD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920289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9C103-EC93-4B62-B670-45890F74BD6E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267885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95597-147C-4D0D-912C-40510801BD0B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410394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EB977-899B-499E-A9A5-A508A0A55891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61651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4CC49-FFEE-4929-8096-DACAA954FE7F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50391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88913"/>
            <a:ext cx="12192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12192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12200467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214438"/>
            <a:ext cx="11480800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0" y="6477001"/>
            <a:ext cx="284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629BFB-884E-4A61-936B-5D4F2AEE525C}" type="slidenum">
              <a:rPr lang="zh-CN" altLang="en-US">
                <a:solidFill>
                  <a:srgbClr val="046CA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357188"/>
            <a:ext cx="1076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67267" y="6524625"/>
            <a:ext cx="11137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046CA6"/>
              </a:solidFill>
              <a:latin typeface="Arial" charset="0"/>
              <a:ea typeface="宋体" charset="-122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31200" y="0"/>
            <a:ext cx="355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510185" y="6553200"/>
            <a:ext cx="2161116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106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68515" y="2309132"/>
            <a:ext cx="6908800" cy="2286000"/>
          </a:xfrm>
          <a:extLst/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/>
              <a:t>第六</a:t>
            </a:r>
            <a:r>
              <a:rPr lang="zh-CN" altLang="en-US" dirty="0" smtClean="0"/>
              <a:t>篇  </a:t>
            </a:r>
            <a:r>
              <a:rPr lang="zh-CN" altLang="zh-CN" dirty="0" smtClean="0"/>
              <a:t>健康</a:t>
            </a:r>
            <a:r>
              <a:rPr lang="zh-CN" altLang="zh-CN" dirty="0"/>
              <a:t>评估</a:t>
            </a:r>
            <a:r>
              <a:rPr lang="zh-CN" altLang="zh-CN" dirty="0" smtClean="0"/>
              <a:t>资料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     </a:t>
            </a:r>
            <a:r>
              <a:rPr lang="zh-CN" altLang="zh-CN" dirty="0" smtClean="0"/>
              <a:t>的</a:t>
            </a:r>
            <a:r>
              <a:rPr lang="zh-CN" altLang="zh-CN" dirty="0"/>
              <a:t>整理与分析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781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一、资料的</a:t>
            </a:r>
            <a:r>
              <a:rPr lang="zh-CN" altLang="zh-CN" dirty="0" smtClean="0"/>
              <a:t>核实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altLang="zh-CN" dirty="0" smtClean="0"/>
              <a:t>—</a:t>
            </a:r>
            <a:r>
              <a:rPr lang="zh-CN" altLang="en-US" dirty="0" smtClean="0"/>
              <a:t>检查资料的全面性、真实性和准确性</a:t>
            </a:r>
            <a:endParaRPr lang="en-US" altLang="zh-CN" dirty="0" smtClean="0"/>
          </a:p>
          <a:p>
            <a:r>
              <a:rPr lang="zh-CN" altLang="zh-CN" dirty="0" smtClean="0"/>
              <a:t>资料</a:t>
            </a:r>
            <a:r>
              <a:rPr lang="zh-CN" altLang="zh-CN" dirty="0"/>
              <a:t>的</a:t>
            </a:r>
            <a:r>
              <a:rPr lang="zh-CN" altLang="zh-CN" dirty="0" smtClean="0"/>
              <a:t>全面性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应明确资料收集的内容与范围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在一定程度上，受评估者的临床护理知识和经验的影响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可根据资料</a:t>
            </a:r>
            <a:r>
              <a:rPr lang="zh-CN" altLang="zh-CN" dirty="0"/>
              <a:t>的不同</a:t>
            </a:r>
            <a:r>
              <a:rPr lang="zh-CN" altLang="zh-CN" dirty="0" smtClean="0"/>
              <a:t>组织形式逐项</a:t>
            </a:r>
            <a:r>
              <a:rPr lang="zh-CN" altLang="zh-CN" dirty="0"/>
              <a:t>检查有无</a:t>
            </a:r>
            <a:r>
              <a:rPr lang="zh-CN" altLang="zh-CN" dirty="0" smtClean="0"/>
              <a:t>遗漏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34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一、资料的核实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资料的真实性和准确性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造成主观资料不真实、不准确的可能原因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护理对象的理解力或语言表达能力</a:t>
            </a:r>
            <a:r>
              <a:rPr lang="zh-CN" altLang="en-US" dirty="0" smtClean="0"/>
              <a:t>受</a:t>
            </a:r>
            <a:r>
              <a:rPr lang="zh-CN" altLang="en-US" dirty="0" smtClean="0"/>
              <a:t>限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护理对象有意夸大病情或因某种原因而隐瞒</a:t>
            </a:r>
            <a:r>
              <a:rPr lang="zh-CN" altLang="zh-CN" dirty="0" smtClean="0"/>
              <a:t>病情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代述者不能真实体验病者的痛苦和感受，或不完全了解</a:t>
            </a:r>
            <a:r>
              <a:rPr lang="zh-CN" altLang="zh-CN" dirty="0" smtClean="0"/>
              <a:t>病情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评估者在收集主观资料时采取主观臆断及先入为主的</a:t>
            </a:r>
            <a:r>
              <a:rPr lang="zh-CN" altLang="zh-CN" dirty="0" smtClean="0"/>
              <a:t>态度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54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一、资料的核实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造成客观资料不真实、不准确的可能原因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评估者未进行全面、细致的评估，或采取不负责任的</a:t>
            </a:r>
            <a:r>
              <a:rPr lang="zh-CN" altLang="zh-CN" dirty="0" smtClean="0"/>
              <a:t>态度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身体评估的方法不正确、不</a:t>
            </a:r>
            <a:r>
              <a:rPr lang="zh-CN" altLang="zh-CN" dirty="0" smtClean="0"/>
              <a:t>熟练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医学知识及临床经验不足，对异常体征</a:t>
            </a:r>
            <a:r>
              <a:rPr lang="zh-CN" altLang="zh-CN" dirty="0" smtClean="0"/>
              <a:t>视而不见</a:t>
            </a:r>
            <a:endParaRPr lang="en-US" altLang="zh-CN" dirty="0" smtClean="0"/>
          </a:p>
          <a:p>
            <a:pPr lvl="2"/>
            <a:r>
              <a:rPr lang="zh-CN" altLang="zh-CN" dirty="0"/>
              <a:t>由于</a:t>
            </a:r>
            <a:r>
              <a:rPr lang="zh-CN" altLang="en-US" dirty="0"/>
              <a:t>某些</a:t>
            </a:r>
            <a:r>
              <a:rPr lang="zh-CN" altLang="zh-CN" dirty="0"/>
              <a:t>原因或客观条件</a:t>
            </a:r>
            <a:r>
              <a:rPr lang="zh-CN" altLang="en-US" dirty="0"/>
              <a:t>限制未能</a:t>
            </a:r>
            <a:r>
              <a:rPr lang="zh-CN" altLang="zh-CN" dirty="0"/>
              <a:t>对护理对象进行满意的</a:t>
            </a:r>
            <a:r>
              <a:rPr lang="zh-CN" altLang="zh-CN" dirty="0" smtClean="0"/>
              <a:t>检查</a:t>
            </a:r>
            <a:endParaRPr lang="en-US" altLang="zh-CN" dirty="0"/>
          </a:p>
          <a:p>
            <a:pPr lvl="2"/>
            <a:r>
              <a:rPr lang="zh-CN" altLang="zh-CN" dirty="0" smtClean="0"/>
              <a:t>实验室及其他检查结果不真实或</a:t>
            </a:r>
            <a:r>
              <a:rPr lang="zh-CN" altLang="zh-CN" dirty="0" smtClean="0"/>
              <a:t>错误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12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二、资料的组织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健康</a:t>
            </a:r>
            <a:r>
              <a:rPr lang="zh-CN" altLang="zh-CN" dirty="0" smtClean="0"/>
              <a:t>评估</a:t>
            </a:r>
            <a:r>
              <a:rPr lang="zh-CN" altLang="en-US" dirty="0" smtClean="0"/>
              <a:t>资料</a:t>
            </a:r>
            <a:r>
              <a:rPr lang="zh-CN" altLang="zh-CN" dirty="0" smtClean="0"/>
              <a:t>常用的</a:t>
            </a:r>
            <a:r>
              <a:rPr lang="zh-CN" altLang="en-US" dirty="0" smtClean="0"/>
              <a:t>组织形式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生理</a:t>
            </a:r>
            <a:r>
              <a:rPr lang="en-US" altLang="zh-CN" dirty="0" smtClean="0"/>
              <a:t>-</a:t>
            </a:r>
            <a:r>
              <a:rPr lang="zh-CN" altLang="zh-CN" dirty="0" smtClean="0"/>
              <a:t>心理</a:t>
            </a:r>
            <a:r>
              <a:rPr lang="en-US" altLang="zh-CN" dirty="0" smtClean="0"/>
              <a:t>-</a:t>
            </a:r>
            <a:r>
              <a:rPr lang="zh-CN" altLang="zh-CN" dirty="0" smtClean="0"/>
              <a:t>社会</a:t>
            </a:r>
            <a:r>
              <a:rPr lang="zh-CN" altLang="zh-CN" dirty="0"/>
              <a:t>系统</a:t>
            </a:r>
            <a:r>
              <a:rPr lang="zh-CN" altLang="zh-CN" dirty="0" smtClean="0"/>
              <a:t>模式</a:t>
            </a:r>
            <a:endParaRPr lang="en-US" altLang="zh-CN" dirty="0" smtClean="0"/>
          </a:p>
          <a:p>
            <a:pPr lvl="1"/>
            <a:r>
              <a:rPr lang="zh-CN" altLang="zh-CN" dirty="0"/>
              <a:t>功能健康型态</a:t>
            </a:r>
            <a:r>
              <a:rPr lang="zh-CN" altLang="zh-CN" dirty="0" smtClean="0"/>
              <a:t>模式</a:t>
            </a:r>
            <a:endParaRPr lang="en-US" altLang="zh-CN" dirty="0" smtClean="0"/>
          </a:p>
          <a:p>
            <a:pPr lvl="1"/>
            <a:r>
              <a:rPr lang="en-US" altLang="zh-CN" dirty="0"/>
              <a:t>Maslow</a:t>
            </a:r>
            <a:r>
              <a:rPr lang="zh-CN" altLang="zh-CN" dirty="0"/>
              <a:t>的需要层次</a:t>
            </a:r>
            <a:r>
              <a:rPr lang="zh-CN" altLang="zh-CN" dirty="0" smtClean="0"/>
              <a:t>模式</a:t>
            </a:r>
            <a:endParaRPr lang="en-US" altLang="zh-CN" dirty="0" smtClean="0"/>
          </a:p>
          <a:p>
            <a:pPr lvl="1"/>
            <a:r>
              <a:rPr lang="zh-CN" altLang="zh-CN" dirty="0"/>
              <a:t>人类反应型态</a:t>
            </a:r>
            <a:r>
              <a:rPr lang="zh-CN" altLang="zh-CN" dirty="0" smtClean="0"/>
              <a:t>模式</a:t>
            </a:r>
            <a:endParaRPr lang="en-US" altLang="zh-CN" dirty="0" smtClean="0"/>
          </a:p>
          <a:p>
            <a:r>
              <a:rPr lang="zh-CN" altLang="en-US" dirty="0" smtClean="0"/>
              <a:t>不同的组织形式均有各自的优缺点，可根据个人的知识背景、临床经验等有所选择或加以</a:t>
            </a:r>
            <a:r>
              <a:rPr lang="zh-CN" altLang="en-US" dirty="0" smtClean="0"/>
              <a:t>综合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06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三、资料的分析与综合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zh-CN" altLang="en-US" dirty="0" smtClean="0"/>
              <a:t>  </a:t>
            </a:r>
            <a:r>
              <a:rPr lang="zh-CN" altLang="en-US" dirty="0" smtClean="0">
                <a:solidFill>
                  <a:srgbClr val="C00000"/>
                </a:solidFill>
              </a:rPr>
              <a:t>是比较有挑战的步骤，也是锻炼和培养临床思维能力的重要环节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zh-CN" altLang="zh-CN" dirty="0"/>
              <a:t>寻找有意义的资料和</a:t>
            </a:r>
            <a:r>
              <a:rPr lang="zh-CN" altLang="zh-CN" dirty="0" smtClean="0"/>
              <a:t>线索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根据正常参考范围找出护理对象</a:t>
            </a:r>
            <a:r>
              <a:rPr lang="zh-CN" altLang="zh-CN" dirty="0" smtClean="0"/>
              <a:t>正常</a:t>
            </a:r>
            <a:r>
              <a:rPr lang="zh-CN" altLang="en-US" dirty="0" smtClean="0"/>
              <a:t>及异常的征象（</a:t>
            </a:r>
            <a:r>
              <a:rPr lang="zh-CN" altLang="en-US" sz="2400" dirty="0">
                <a:solidFill>
                  <a:srgbClr val="660033"/>
                </a:solidFill>
              </a:rPr>
              <a:t>要</a:t>
            </a:r>
            <a:r>
              <a:rPr lang="zh-CN" altLang="en-US" sz="2400" dirty="0">
                <a:solidFill>
                  <a:srgbClr val="660033"/>
                </a:solidFill>
              </a:rPr>
              <a:t>充分考虑</a:t>
            </a:r>
            <a:r>
              <a:rPr lang="zh-CN" altLang="en-US" sz="2400" dirty="0">
                <a:solidFill>
                  <a:srgbClr val="660033"/>
                </a:solidFill>
              </a:rPr>
              <a:t>到</a:t>
            </a:r>
            <a:r>
              <a:rPr lang="zh-CN" altLang="zh-CN" sz="2400" dirty="0">
                <a:solidFill>
                  <a:srgbClr val="660033"/>
                </a:solidFill>
              </a:rPr>
              <a:t>个体的差异性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找出</a:t>
            </a:r>
            <a:r>
              <a:rPr lang="zh-CN" altLang="zh-CN" dirty="0"/>
              <a:t>各资料之间的相互</a:t>
            </a:r>
            <a:r>
              <a:rPr lang="zh-CN" altLang="zh-CN" dirty="0" smtClean="0"/>
              <a:t>关系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保留</a:t>
            </a:r>
            <a:r>
              <a:rPr lang="zh-CN" altLang="zh-CN" dirty="0"/>
              <a:t>有意义的资料，去除</a:t>
            </a:r>
            <a:r>
              <a:rPr lang="zh-CN" altLang="zh-CN" dirty="0" smtClean="0"/>
              <a:t>其</a:t>
            </a:r>
            <a:r>
              <a:rPr lang="zh-CN" altLang="en-US" dirty="0" smtClean="0"/>
              <a:t>他</a:t>
            </a:r>
            <a:r>
              <a:rPr lang="zh-CN" altLang="zh-CN" dirty="0" smtClean="0"/>
              <a:t>无关资料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07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三、资料的分析与综合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找出可能的护理诊断及其相关</a:t>
            </a:r>
            <a:r>
              <a:rPr lang="zh-CN" altLang="zh-CN" dirty="0" smtClean="0"/>
              <a:t>因素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对</a:t>
            </a:r>
            <a:r>
              <a:rPr lang="zh-CN" altLang="zh-CN" dirty="0" smtClean="0"/>
              <a:t>所</a:t>
            </a:r>
            <a:r>
              <a:rPr lang="zh-CN" altLang="zh-CN" dirty="0"/>
              <a:t>收集到的有意义的资料及其相互关系，做出可能的合理解释，形成</a:t>
            </a:r>
            <a:r>
              <a:rPr lang="zh-CN" altLang="zh-CN" dirty="0" smtClean="0"/>
              <a:t>假设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提出</a:t>
            </a:r>
            <a:r>
              <a:rPr lang="zh-CN" altLang="zh-CN" dirty="0"/>
              <a:t>可能的护理诊断及其相关</a:t>
            </a:r>
            <a:r>
              <a:rPr lang="zh-CN" altLang="zh-CN" dirty="0" smtClean="0"/>
              <a:t>因素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进一步</a:t>
            </a:r>
            <a:r>
              <a:rPr lang="zh-CN" altLang="zh-CN" dirty="0" smtClean="0"/>
              <a:t>寻找</a:t>
            </a:r>
            <a:r>
              <a:rPr lang="zh-CN" altLang="zh-CN" dirty="0"/>
              <a:t>其它可能支持或否定的资料和</a:t>
            </a:r>
            <a:r>
              <a:rPr lang="zh-CN" altLang="zh-CN" dirty="0" smtClean="0"/>
              <a:t>线索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78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三、资料的分析与综合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注意</a:t>
            </a:r>
            <a:r>
              <a:rPr lang="zh-CN" altLang="en-US" dirty="0" smtClean="0"/>
              <a:t>事项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尽可能将有关信息综合起来考虑，绝不能根据单一的资料和线索就轻易得出</a:t>
            </a:r>
            <a:r>
              <a:rPr lang="zh-CN" altLang="zh-CN" dirty="0" smtClean="0"/>
              <a:t>结论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即使有多个资料和线索支持，也要注意是否还需要</a:t>
            </a:r>
            <a:r>
              <a:rPr lang="zh-CN" altLang="zh-CN" dirty="0" smtClean="0"/>
              <a:t>其</a:t>
            </a:r>
            <a:r>
              <a:rPr lang="zh-CN" altLang="en-US" dirty="0" smtClean="0"/>
              <a:t>他</a:t>
            </a:r>
            <a:r>
              <a:rPr lang="zh-CN" altLang="zh-CN" dirty="0" smtClean="0"/>
              <a:t>的</a:t>
            </a:r>
            <a:r>
              <a:rPr lang="zh-CN" altLang="zh-CN" dirty="0" smtClean="0"/>
              <a:t>资料</a:t>
            </a:r>
            <a:r>
              <a:rPr lang="zh-CN" altLang="zh-CN" dirty="0" smtClean="0"/>
              <a:t>支持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尽可能给出更多的可能假设，</a:t>
            </a:r>
            <a:r>
              <a:rPr lang="zh-CN" altLang="en-US" dirty="0" smtClean="0"/>
              <a:t>以</a:t>
            </a:r>
            <a:r>
              <a:rPr lang="zh-CN" altLang="zh-CN" dirty="0" smtClean="0"/>
              <a:t>增加结论的准确性</a:t>
            </a:r>
            <a:r>
              <a:rPr lang="zh-CN" altLang="en-US" dirty="0" smtClean="0"/>
              <a:t>和</a:t>
            </a:r>
            <a:r>
              <a:rPr lang="zh-CN" altLang="zh-CN" dirty="0" smtClean="0"/>
              <a:t>全面性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38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四、确立护理诊断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2475" y="1453907"/>
            <a:ext cx="10733354" cy="4876800"/>
          </a:xfrm>
        </p:spPr>
        <p:txBody>
          <a:bodyPr/>
          <a:lstStyle/>
          <a:p>
            <a:r>
              <a:rPr lang="zh-CN" altLang="zh-CN" dirty="0"/>
              <a:t>经过反复分析、综合、推理、判断，对所提出的可能护理诊断进行评价和筛选，最后对照相应的护理诊断标准做出恰当的护理</a:t>
            </a:r>
            <a:r>
              <a:rPr lang="zh-CN" altLang="zh-CN" dirty="0" smtClean="0"/>
              <a:t>诊断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14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498</Words>
  <Application>Microsoft Office PowerPoint</Application>
  <PresentationFormat>宽屏</PresentationFormat>
  <Paragraphs>54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楷体_GB2312</vt:lpstr>
      <vt:lpstr>宋体</vt:lpstr>
      <vt:lpstr>Arial</vt:lpstr>
      <vt:lpstr>Verdana</vt:lpstr>
      <vt:lpstr>Wingdings</vt:lpstr>
      <vt:lpstr>课件模板</vt:lpstr>
      <vt:lpstr>第六篇  健康评估资料            的整理与分析</vt:lpstr>
      <vt:lpstr>一、资料的核实</vt:lpstr>
      <vt:lpstr>一、资料的核实</vt:lpstr>
      <vt:lpstr>一、资料的核实</vt:lpstr>
      <vt:lpstr>二、资料的组织</vt:lpstr>
      <vt:lpstr>三、资料的分析与综合</vt:lpstr>
      <vt:lpstr>三、资料的分析与综合</vt:lpstr>
      <vt:lpstr>三、资料的分析与综合</vt:lpstr>
      <vt:lpstr>四、确立护理诊断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第一篇  交  谈</dc:title>
  <dc:creator>王孟通</dc:creator>
  <cp:lastModifiedBy>王孟通</cp:lastModifiedBy>
  <cp:revision>2</cp:revision>
  <dcterms:created xsi:type="dcterms:W3CDTF">2015-12-08T06:00:38Z</dcterms:created>
  <dcterms:modified xsi:type="dcterms:W3CDTF">2015-12-08T06:02:00Z</dcterms:modified>
</cp:coreProperties>
</file>